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4"/>
  </p:sldMasterIdLst>
  <p:notesMasterIdLst>
    <p:notesMasterId r:id="rId19"/>
  </p:notesMasterIdLst>
  <p:sldIdLst>
    <p:sldId id="281" r:id="rId5"/>
    <p:sldId id="300" r:id="rId6"/>
    <p:sldId id="295" r:id="rId7"/>
    <p:sldId id="301" r:id="rId8"/>
    <p:sldId id="285" r:id="rId9"/>
    <p:sldId id="286" r:id="rId10"/>
    <p:sldId id="291" r:id="rId11"/>
    <p:sldId id="296" r:id="rId12"/>
    <p:sldId id="297" r:id="rId13"/>
    <p:sldId id="292" r:id="rId14"/>
    <p:sldId id="290" r:id="rId15"/>
    <p:sldId id="289" r:id="rId16"/>
    <p:sldId id="294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69B9"/>
    <a:srgbClr val="E6F0F8"/>
    <a:srgbClr val="50555A"/>
    <a:srgbClr val="001E69"/>
    <a:srgbClr val="823278"/>
    <a:srgbClr val="DC281E"/>
    <a:srgbClr val="FF641E"/>
    <a:srgbClr val="C8AA78"/>
    <a:srgbClr val="FFD200"/>
    <a:srgbClr val="D2E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46" autoAdjust="0"/>
    <p:restoredTop sz="96327" autoAdjust="0"/>
  </p:normalViewPr>
  <p:slideViewPr>
    <p:cSldViewPr snapToGrid="0" showGuides="1">
      <p:cViewPr varScale="1">
        <p:scale>
          <a:sx n="124" d="100"/>
          <a:sy n="124" d="100"/>
        </p:scale>
        <p:origin x="848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9" d="100"/>
          <a:sy n="99" d="100"/>
        </p:scale>
        <p:origin x="-349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124744" y="4343400"/>
            <a:ext cx="4608512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22876" y="8686800"/>
            <a:ext cx="835124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9DD4D23-C98A-435E-AE88-9061F8349B0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033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737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B24A36-FE4F-46DC-9398-209C4109B2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0AACD">
                  <a:alpha val="90237"/>
                </a:srgbClr>
              </a:gs>
              <a:gs pos="60000">
                <a:srgbClr val="0569B9">
                  <a:alpha val="90158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5" y="2759301"/>
            <a:ext cx="10363200" cy="1470025"/>
          </a:xfrm>
        </p:spPr>
        <p:txBody>
          <a:bodyPr/>
          <a:lstStyle>
            <a:lvl1pPr algn="l">
              <a:lnSpc>
                <a:spcPts val="57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5747131"/>
            <a:ext cx="5616575" cy="766354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38E7908-5FE9-4B2C-AE7A-9702E8173F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085" y="458214"/>
            <a:ext cx="2612141" cy="7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2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E88513CD-452A-49A0-BC05-45BF303A54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32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tIns="2844000"/>
          <a:lstStyle>
            <a:lvl1pPr algn="ctr">
              <a:defRPr sz="16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CC53B5-B454-4E9E-912B-2077F47070DE}"/>
              </a:ext>
            </a:extLst>
          </p:cNvPr>
          <p:cNvSpPr txBox="1"/>
          <p:nvPr userDrawn="1"/>
        </p:nvSpPr>
        <p:spPr>
          <a:xfrm>
            <a:off x="475343" y="6566847"/>
            <a:ext cx="21874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spc="-10" baseline="0" dirty="0">
                <a:solidFill>
                  <a:schemeClr val="bg1"/>
                </a:solidFill>
              </a:rPr>
              <a:t>Trinity College Dublin, The University of Dublin</a:t>
            </a:r>
            <a:endParaRPr lang="en-GB" sz="900" spc="-1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62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B1E9B81-C4D9-4F57-B976-664E04E563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0AACD">
                  <a:alpha val="90237"/>
                </a:srgbClr>
              </a:gs>
              <a:gs pos="60000">
                <a:srgbClr val="0569B9">
                  <a:alpha val="90158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7B2A62-B196-4B85-A992-548362744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2250" y="2809876"/>
            <a:ext cx="7096125" cy="2114550"/>
          </a:xfrm>
        </p:spPr>
        <p:txBody>
          <a:bodyPr/>
          <a:lstStyle>
            <a:lvl1pPr>
              <a:lnSpc>
                <a:spcPts val="3400"/>
              </a:lnSpc>
              <a:spcBef>
                <a:spcPts val="0"/>
              </a:spcBef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39862F-224F-4A76-9B4E-727E9147E84F}"/>
              </a:ext>
            </a:extLst>
          </p:cNvPr>
          <p:cNvSpPr txBox="1"/>
          <p:nvPr userDrawn="1"/>
        </p:nvSpPr>
        <p:spPr>
          <a:xfrm>
            <a:off x="475343" y="6566847"/>
            <a:ext cx="21874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spc="-10" baseline="0" dirty="0">
                <a:solidFill>
                  <a:schemeClr val="bg1"/>
                </a:solidFill>
              </a:rPr>
              <a:t>Trinity College Dublin, The University of Dublin</a:t>
            </a:r>
            <a:endParaRPr lang="en-GB" sz="900" spc="-10" baseline="0" dirty="0">
              <a:solidFill>
                <a:schemeClr val="bg1"/>
              </a:solidFill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1A688F5-35A9-294F-B0FE-08BEE1A17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6740" y="6511066"/>
            <a:ext cx="290100" cy="191861"/>
          </a:xfrm>
        </p:spPr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836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7B2A62-B196-4B85-A992-548362744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2250" y="2809876"/>
            <a:ext cx="7096125" cy="2114550"/>
          </a:xfrm>
        </p:spPr>
        <p:txBody>
          <a:bodyPr/>
          <a:lstStyle>
            <a:lvl1pPr>
              <a:lnSpc>
                <a:spcPts val="3400"/>
              </a:lnSpc>
              <a:spcBef>
                <a:spcPts val="0"/>
              </a:spcBef>
              <a:defRPr sz="3000">
                <a:solidFill>
                  <a:srgbClr val="0569B9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982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19C31A9-08D4-4D77-B37E-A5087A19A1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9424" y="457200"/>
            <a:ext cx="5367600" cy="3381375"/>
          </a:xfrm>
          <a:solidFill>
            <a:schemeClr val="tx2">
              <a:lumMod val="20000"/>
              <a:lumOff val="80000"/>
            </a:schemeClr>
          </a:solidFill>
        </p:spPr>
        <p:txBody>
          <a:bodyPr tIns="1188000"/>
          <a:lstStyle>
            <a:lvl1pPr algn="ctr">
              <a:defRPr sz="11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819443-3862-421E-9D1F-C1C1E1F9AE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4" y="4038600"/>
            <a:ext cx="5376863" cy="847725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1523B7-0D31-4926-B6EA-01E28AD2E033}"/>
              </a:ext>
            </a:extLst>
          </p:cNvPr>
          <p:cNvCxnSpPr/>
          <p:nvPr userDrawn="1"/>
        </p:nvCxnSpPr>
        <p:spPr>
          <a:xfrm>
            <a:off x="6073698" y="457200"/>
            <a:ext cx="0" cy="4392000"/>
          </a:xfrm>
          <a:prstGeom prst="line">
            <a:avLst/>
          </a:prstGeom>
          <a:ln w="6350">
            <a:solidFill>
              <a:srgbClr val="505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1F507730-4B43-4F69-8959-C8C3C6C5B2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24614" y="457200"/>
            <a:ext cx="5367321" cy="3381375"/>
          </a:xfrm>
          <a:solidFill>
            <a:schemeClr val="tx2">
              <a:lumMod val="20000"/>
              <a:lumOff val="80000"/>
            </a:schemeClr>
          </a:solidFill>
        </p:spPr>
        <p:txBody>
          <a:bodyPr tIns="1188000"/>
          <a:lstStyle>
            <a:lvl1pPr algn="ctr">
              <a:defRPr sz="11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FF6C9C2-5549-4C12-A21F-41CD1B6350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35712" y="4038600"/>
            <a:ext cx="5303838" cy="847725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045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19C31A9-08D4-4D77-B37E-A5087A19A1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9425" y="457200"/>
            <a:ext cx="3425825" cy="3381375"/>
          </a:xfrm>
          <a:solidFill>
            <a:schemeClr val="tx2">
              <a:lumMod val="20000"/>
              <a:lumOff val="80000"/>
            </a:schemeClr>
          </a:solidFill>
        </p:spPr>
        <p:txBody>
          <a:bodyPr tIns="1188000"/>
          <a:lstStyle>
            <a:lvl1pPr algn="ctr">
              <a:defRPr sz="11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819443-3862-421E-9D1F-C1C1E1F9AE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4038600"/>
            <a:ext cx="3397250" cy="847725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1523B7-0D31-4926-B6EA-01E28AD2E033}"/>
              </a:ext>
            </a:extLst>
          </p:cNvPr>
          <p:cNvCxnSpPr/>
          <p:nvPr userDrawn="1"/>
        </p:nvCxnSpPr>
        <p:spPr>
          <a:xfrm>
            <a:off x="4143375" y="457200"/>
            <a:ext cx="0" cy="4320000"/>
          </a:xfrm>
          <a:prstGeom prst="line">
            <a:avLst/>
          </a:prstGeom>
          <a:ln w="6350">
            <a:solidFill>
              <a:srgbClr val="505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1F507730-4B43-4F69-8959-C8C3C6C5B2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75149" y="457200"/>
            <a:ext cx="3425825" cy="3381375"/>
          </a:xfrm>
          <a:solidFill>
            <a:schemeClr val="tx2">
              <a:lumMod val="20000"/>
              <a:lumOff val="80000"/>
            </a:schemeClr>
          </a:solidFill>
        </p:spPr>
        <p:txBody>
          <a:bodyPr tIns="1188000"/>
          <a:lstStyle>
            <a:lvl1pPr algn="ctr">
              <a:defRPr sz="11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FF6C9C2-5549-4C12-A21F-41CD1B6350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75150" y="4038600"/>
            <a:ext cx="3397250" cy="847725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9BF4E4-BFB4-4F64-AED9-25DFB4841803}"/>
              </a:ext>
            </a:extLst>
          </p:cNvPr>
          <p:cNvCxnSpPr/>
          <p:nvPr userDrawn="1"/>
        </p:nvCxnSpPr>
        <p:spPr>
          <a:xfrm>
            <a:off x="8039100" y="457200"/>
            <a:ext cx="0" cy="4267200"/>
          </a:xfrm>
          <a:prstGeom prst="line">
            <a:avLst/>
          </a:prstGeom>
          <a:ln w="6350">
            <a:solidFill>
              <a:srgbClr val="505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492E3B-9BE5-4B61-83C0-A34107DE1905}"/>
              </a:ext>
            </a:extLst>
          </p:cNvPr>
          <p:cNvCxnSpPr/>
          <p:nvPr userDrawn="1"/>
        </p:nvCxnSpPr>
        <p:spPr>
          <a:xfrm>
            <a:off x="8039099" y="457200"/>
            <a:ext cx="0" cy="4320000"/>
          </a:xfrm>
          <a:prstGeom prst="line">
            <a:avLst/>
          </a:prstGeom>
          <a:ln w="6350">
            <a:solidFill>
              <a:srgbClr val="505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B7102AC-FA28-4F5A-9E72-AA9A2735594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70874" y="457200"/>
            <a:ext cx="3425825" cy="3381375"/>
          </a:xfrm>
          <a:solidFill>
            <a:schemeClr val="tx2">
              <a:lumMod val="20000"/>
              <a:lumOff val="80000"/>
            </a:schemeClr>
          </a:solidFill>
        </p:spPr>
        <p:txBody>
          <a:bodyPr tIns="1188000"/>
          <a:lstStyle>
            <a:lvl1pPr algn="ctr">
              <a:defRPr sz="11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C2453ED-5664-44F6-917B-4CFD0EA378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70874" y="4038600"/>
            <a:ext cx="3397250" cy="847725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261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19C31A9-08D4-4D77-B37E-A5087A19A1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9426" y="457200"/>
            <a:ext cx="2435224" cy="3381375"/>
          </a:xfrm>
          <a:solidFill>
            <a:schemeClr val="tx2">
              <a:lumMod val="20000"/>
              <a:lumOff val="80000"/>
            </a:schemeClr>
          </a:solidFill>
        </p:spPr>
        <p:txBody>
          <a:bodyPr tIns="1296000"/>
          <a:lstStyle>
            <a:lvl1pPr algn="ctr">
              <a:defRPr sz="11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819443-3862-421E-9D1F-C1C1E1F9AE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6" y="4038600"/>
            <a:ext cx="2449514" cy="847725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1523B7-0D31-4926-B6EA-01E28AD2E033}"/>
              </a:ext>
            </a:extLst>
          </p:cNvPr>
          <p:cNvCxnSpPr/>
          <p:nvPr userDrawn="1"/>
        </p:nvCxnSpPr>
        <p:spPr>
          <a:xfrm>
            <a:off x="3171825" y="457200"/>
            <a:ext cx="0" cy="4320000"/>
          </a:xfrm>
          <a:prstGeom prst="line">
            <a:avLst/>
          </a:prstGeom>
          <a:ln w="6350">
            <a:solidFill>
              <a:srgbClr val="505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C1641D7B-0A2D-4BB1-A366-38E53A50EE7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05188" y="457200"/>
            <a:ext cx="2435224" cy="3381375"/>
          </a:xfrm>
          <a:solidFill>
            <a:schemeClr val="tx2">
              <a:lumMod val="20000"/>
              <a:lumOff val="80000"/>
            </a:schemeClr>
          </a:solidFill>
        </p:spPr>
        <p:txBody>
          <a:bodyPr tIns="1296000"/>
          <a:lstStyle>
            <a:lvl1pPr algn="ctr">
              <a:defRPr sz="11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590AA397-2101-4A70-B8D3-8541F8BA33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94076" y="4038600"/>
            <a:ext cx="2449514" cy="847725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9E1275-FCF1-459F-991C-BA329E568E30}"/>
              </a:ext>
            </a:extLst>
          </p:cNvPr>
          <p:cNvCxnSpPr/>
          <p:nvPr userDrawn="1"/>
        </p:nvCxnSpPr>
        <p:spPr>
          <a:xfrm>
            <a:off x="6086475" y="457200"/>
            <a:ext cx="0" cy="4320000"/>
          </a:xfrm>
          <a:prstGeom prst="line">
            <a:avLst/>
          </a:prstGeom>
          <a:ln w="6350">
            <a:solidFill>
              <a:srgbClr val="505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BC4A69A1-FCE3-4A09-B2F6-3F05EFC8A1F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30950" y="457200"/>
            <a:ext cx="2435224" cy="3381375"/>
          </a:xfrm>
          <a:solidFill>
            <a:schemeClr val="tx2">
              <a:lumMod val="20000"/>
              <a:lumOff val="80000"/>
            </a:schemeClr>
          </a:solidFill>
        </p:spPr>
        <p:txBody>
          <a:bodyPr tIns="1296000"/>
          <a:lstStyle>
            <a:lvl1pPr algn="ctr">
              <a:defRPr sz="11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7DCFF6F-5624-43CB-992D-A9A15C278D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21426" y="4038600"/>
            <a:ext cx="2449514" cy="847725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6E0189-91FD-4811-BEE9-78B3C93512C6}"/>
              </a:ext>
            </a:extLst>
          </p:cNvPr>
          <p:cNvCxnSpPr/>
          <p:nvPr userDrawn="1"/>
        </p:nvCxnSpPr>
        <p:spPr>
          <a:xfrm>
            <a:off x="9013825" y="457200"/>
            <a:ext cx="0" cy="4320000"/>
          </a:xfrm>
          <a:prstGeom prst="line">
            <a:avLst/>
          </a:prstGeom>
          <a:ln w="6350">
            <a:solidFill>
              <a:srgbClr val="505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5E17F586-7CF3-4F8D-B0B1-2463938F4C0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56712" y="457200"/>
            <a:ext cx="2435224" cy="3381375"/>
          </a:xfrm>
          <a:solidFill>
            <a:schemeClr val="tx2">
              <a:lumMod val="20000"/>
              <a:lumOff val="80000"/>
            </a:schemeClr>
          </a:solidFill>
        </p:spPr>
        <p:txBody>
          <a:bodyPr tIns="1296000"/>
          <a:lstStyle>
            <a:lvl1pPr algn="ctr">
              <a:defRPr sz="11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A7D14AF8-1472-498A-A689-1E2F6799CD3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56712" y="4038600"/>
            <a:ext cx="2419350" cy="847725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2460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411896"/>
            <a:ext cx="6711950" cy="483454"/>
          </a:xfrm>
        </p:spPr>
        <p:txBody>
          <a:bodyPr/>
          <a:lstStyle>
            <a:lvl1pPr>
              <a:lnSpc>
                <a:spcPts val="34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FA51FB-DB38-4837-90B7-21CD244F8C70}"/>
              </a:ext>
            </a:extLst>
          </p:cNvPr>
          <p:cNvCxnSpPr/>
          <p:nvPr userDrawn="1"/>
        </p:nvCxnSpPr>
        <p:spPr>
          <a:xfrm>
            <a:off x="479425" y="1104900"/>
            <a:ext cx="11196638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CD56DE-DD12-4042-A24B-689D9F60DEB8}"/>
              </a:ext>
            </a:extLst>
          </p:cNvPr>
          <p:cNvCxnSpPr/>
          <p:nvPr userDrawn="1"/>
        </p:nvCxnSpPr>
        <p:spPr>
          <a:xfrm>
            <a:off x="479425" y="2914650"/>
            <a:ext cx="11196638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94B333-D9D2-41AF-B703-13749ED01B9C}"/>
              </a:ext>
            </a:extLst>
          </p:cNvPr>
          <p:cNvCxnSpPr/>
          <p:nvPr userDrawn="1"/>
        </p:nvCxnSpPr>
        <p:spPr>
          <a:xfrm>
            <a:off x="479425" y="4705350"/>
            <a:ext cx="11196638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535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Icons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411896"/>
            <a:ext cx="6711950" cy="483454"/>
          </a:xfrm>
        </p:spPr>
        <p:txBody>
          <a:bodyPr/>
          <a:lstStyle>
            <a:lvl1pPr>
              <a:lnSpc>
                <a:spcPts val="34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FA51FB-DB38-4837-90B7-21CD244F8C70}"/>
              </a:ext>
            </a:extLst>
          </p:cNvPr>
          <p:cNvCxnSpPr/>
          <p:nvPr userDrawn="1"/>
        </p:nvCxnSpPr>
        <p:spPr>
          <a:xfrm>
            <a:off x="479425" y="1104900"/>
            <a:ext cx="11196638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CD56DE-DD12-4042-A24B-689D9F60DEB8}"/>
              </a:ext>
            </a:extLst>
          </p:cNvPr>
          <p:cNvCxnSpPr/>
          <p:nvPr userDrawn="1"/>
        </p:nvCxnSpPr>
        <p:spPr>
          <a:xfrm>
            <a:off x="479425" y="2914650"/>
            <a:ext cx="11196638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94B333-D9D2-41AF-B703-13749ED01B9C}"/>
              </a:ext>
            </a:extLst>
          </p:cNvPr>
          <p:cNvCxnSpPr/>
          <p:nvPr userDrawn="1"/>
        </p:nvCxnSpPr>
        <p:spPr>
          <a:xfrm>
            <a:off x="479425" y="4705350"/>
            <a:ext cx="11196638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390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Graph">
    <p:bg>
      <p:bgPr>
        <a:solidFill>
          <a:srgbClr val="E6F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411163"/>
            <a:ext cx="4858694" cy="453077"/>
          </a:xfrm>
        </p:spPr>
        <p:txBody>
          <a:bodyPr/>
          <a:lstStyle>
            <a:lvl1pPr>
              <a:lnSpc>
                <a:spcPts val="3400"/>
              </a:lnSpc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57DB79-C6EC-4871-8A1E-F2CD07968B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5413" y="411163"/>
            <a:ext cx="5200650" cy="454025"/>
          </a:xfrm>
        </p:spPr>
        <p:txBody>
          <a:bodyPr/>
          <a:lstStyle>
            <a:lvl1pPr>
              <a:lnSpc>
                <a:spcPts val="3400"/>
              </a:lnSpc>
              <a:defRPr sz="3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152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411896"/>
            <a:ext cx="6711950" cy="483454"/>
          </a:xfrm>
        </p:spPr>
        <p:txBody>
          <a:bodyPr/>
          <a:lstStyle>
            <a:lvl1pPr>
              <a:lnSpc>
                <a:spcPts val="34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973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6CEE806A-CF7C-470D-97D3-25538F3A70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7999"/>
          </a:xfrm>
          <a:solidFill>
            <a:schemeClr val="tx2">
              <a:lumMod val="20000"/>
              <a:lumOff val="80000"/>
            </a:schemeClr>
          </a:solidFill>
        </p:spPr>
        <p:txBody>
          <a:bodyPr tIns="2844000"/>
          <a:lstStyle>
            <a:lvl1pPr algn="ctr">
              <a:defRPr sz="16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5" y="2759301"/>
            <a:ext cx="10363200" cy="1470025"/>
          </a:xfrm>
        </p:spPr>
        <p:txBody>
          <a:bodyPr/>
          <a:lstStyle>
            <a:lvl1pPr algn="l">
              <a:lnSpc>
                <a:spcPts val="57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5747131"/>
            <a:ext cx="5616575" cy="766354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38E7908-5FE9-4B2C-AE7A-9702E8173F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085" y="458214"/>
            <a:ext cx="2612141" cy="7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38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4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21661"/>
            <a:ext cx="9264649" cy="1012975"/>
          </a:xfrm>
        </p:spPr>
        <p:txBody>
          <a:bodyPr/>
          <a:lstStyle>
            <a:lvl1pPr>
              <a:lnSpc>
                <a:spcPct val="100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47BD0104-81A8-4F57-AD36-A9408B9586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3200" cy="6857999"/>
          </a:xfrm>
          <a:solidFill>
            <a:schemeClr val="tx2">
              <a:lumMod val="20000"/>
              <a:lumOff val="80000"/>
            </a:schemeClr>
          </a:solidFill>
        </p:spPr>
        <p:txBody>
          <a:bodyPr tIns="2844000"/>
          <a:lstStyle>
            <a:lvl1pPr algn="ctr">
              <a:defRPr sz="1600"/>
            </a:lvl1pPr>
          </a:lstStyle>
          <a:p>
            <a:r>
              <a:rPr lang="en-GB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599464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Opt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50EC1053-FA62-482C-9123-48AE9DD920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"/>
            <a:ext cx="121932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tIns="2844000"/>
          <a:lstStyle>
            <a:lvl1pPr algn="ctr">
              <a:defRPr sz="16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21661"/>
            <a:ext cx="9264649" cy="1012975"/>
          </a:xfrm>
        </p:spPr>
        <p:txBody>
          <a:bodyPr/>
          <a:lstStyle>
            <a:lvl1pPr>
              <a:lnSpc>
                <a:spcPct val="100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5E3355-BE8E-48DD-BA96-4AF03DEB3295}"/>
              </a:ext>
            </a:extLst>
          </p:cNvPr>
          <p:cNvSpPr txBox="1"/>
          <p:nvPr userDrawn="1"/>
        </p:nvSpPr>
        <p:spPr>
          <a:xfrm>
            <a:off x="475343" y="6566847"/>
            <a:ext cx="21874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spc="-10" baseline="0" dirty="0">
                <a:solidFill>
                  <a:schemeClr val="bg1"/>
                </a:solidFill>
              </a:rPr>
              <a:t>Trinity College Dublin, The University of Dublin</a:t>
            </a:r>
            <a:endParaRPr lang="en-GB" sz="900" spc="-10" baseline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41ADC02-752F-47C9-ACFE-DC7E2A43C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6740" y="6511066"/>
            <a:ext cx="290100" cy="191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4366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425" y="2977376"/>
            <a:ext cx="5148378" cy="3136153"/>
          </a:xfrm>
        </p:spPr>
        <p:txBody>
          <a:bodyPr anchor="b" anchorCtr="0"/>
          <a:lstStyle>
            <a:lvl1pPr>
              <a:lnSpc>
                <a:spcPts val="2700"/>
              </a:lnSpc>
              <a:spcBef>
                <a:spcPts val="0"/>
              </a:spcBef>
              <a:defRPr/>
            </a:lvl1pPr>
            <a:lvl2pPr>
              <a:lnSpc>
                <a:spcPts val="27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18A99E4-B315-4225-95D6-345E5C76234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397867"/>
          </a:xfrm>
          <a:solidFill>
            <a:schemeClr val="tx2">
              <a:lumMod val="20000"/>
              <a:lumOff val="80000"/>
            </a:schemeClr>
          </a:solidFill>
        </p:spPr>
        <p:txBody>
          <a:bodyPr tIns="2844000"/>
          <a:lstStyle>
            <a:lvl1pPr algn="ctr">
              <a:defRPr sz="1600"/>
            </a:lvl1pPr>
          </a:lstStyle>
          <a:p>
            <a:r>
              <a:rPr lang="en-GB" dirty="0"/>
              <a:t>INSERT IMAGE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2D34D3-5FE2-4A2B-BEFC-FAC6727A5C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867"/>
            <a:ext cx="12192000" cy="460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021E2C-B519-486B-BFF5-9AA5B430078F}"/>
              </a:ext>
            </a:extLst>
          </p:cNvPr>
          <p:cNvSpPr txBox="1"/>
          <p:nvPr userDrawn="1"/>
        </p:nvSpPr>
        <p:spPr>
          <a:xfrm>
            <a:off x="475343" y="6566847"/>
            <a:ext cx="21874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spc="-10" baseline="0" dirty="0">
                <a:solidFill>
                  <a:schemeClr val="bg1"/>
                </a:solidFill>
              </a:rPr>
              <a:t>Trinity College Dublin, The University of Dublin</a:t>
            </a:r>
            <a:endParaRPr lang="en-GB" sz="900" spc="-10" baseline="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911E7EE-D8F6-49B2-8752-A4F75F969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6740" y="6511066"/>
            <a:ext cx="290100" cy="191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6739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425" y="1570291"/>
            <a:ext cx="5148378" cy="3136153"/>
          </a:xfrm>
        </p:spPr>
        <p:txBody>
          <a:bodyPr anchor="t" anchorCtr="0"/>
          <a:lstStyle>
            <a:lvl1pPr>
              <a:lnSpc>
                <a:spcPts val="2700"/>
              </a:lnSpc>
              <a:spcBef>
                <a:spcPts val="0"/>
              </a:spcBef>
              <a:defRPr/>
            </a:lvl1pPr>
            <a:lvl2pPr>
              <a:lnSpc>
                <a:spcPts val="27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2D34D3-5FE2-4A2B-BEFC-FAC6727A5C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867"/>
            <a:ext cx="12192000" cy="460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021E2C-B519-486B-BFF5-9AA5B430078F}"/>
              </a:ext>
            </a:extLst>
          </p:cNvPr>
          <p:cNvSpPr txBox="1"/>
          <p:nvPr userDrawn="1"/>
        </p:nvSpPr>
        <p:spPr>
          <a:xfrm>
            <a:off x="475343" y="6566847"/>
            <a:ext cx="21874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spc="-10" baseline="0" dirty="0">
                <a:solidFill>
                  <a:schemeClr val="bg1"/>
                </a:solidFill>
              </a:rPr>
              <a:t>Trinity College Dublin, The University of Dublin</a:t>
            </a:r>
            <a:endParaRPr lang="en-GB" sz="900" spc="-10" baseline="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911E7EE-D8F6-49B2-8752-A4F75F969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6740" y="6511066"/>
            <a:ext cx="290100" cy="191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511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Title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6" y="416911"/>
            <a:ext cx="5148378" cy="1716689"/>
          </a:xfrm>
        </p:spPr>
        <p:txBody>
          <a:bodyPr/>
          <a:lstStyle>
            <a:lvl1pPr>
              <a:lnSpc>
                <a:spcPts val="2700"/>
              </a:lnSpc>
              <a:defRPr sz="24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18A99E4-B315-4225-95D6-345E5C76234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400800"/>
          </a:xfrm>
          <a:solidFill>
            <a:schemeClr val="tx2">
              <a:lumMod val="20000"/>
              <a:lumOff val="80000"/>
            </a:schemeClr>
          </a:solidFill>
        </p:spPr>
        <p:txBody>
          <a:bodyPr tIns="2844000"/>
          <a:lstStyle>
            <a:lvl1pPr algn="ctr">
              <a:defRPr sz="1600"/>
            </a:lvl1pPr>
          </a:lstStyle>
          <a:p>
            <a:r>
              <a:rPr lang="en-GB" dirty="0"/>
              <a:t>INSERT IMAGE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2D34D3-5FE2-4A2B-BEFC-FAC6727A5C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867"/>
            <a:ext cx="12192000" cy="460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021E2C-B519-486B-BFF5-9AA5B430078F}"/>
              </a:ext>
            </a:extLst>
          </p:cNvPr>
          <p:cNvSpPr txBox="1"/>
          <p:nvPr userDrawn="1"/>
        </p:nvSpPr>
        <p:spPr>
          <a:xfrm>
            <a:off x="475343" y="6566847"/>
            <a:ext cx="21874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spc="-10" baseline="0" dirty="0">
                <a:solidFill>
                  <a:schemeClr val="bg1"/>
                </a:solidFill>
              </a:rPr>
              <a:t>Trinity College Dublin, The University of Dublin</a:t>
            </a:r>
            <a:endParaRPr lang="en-GB" sz="900" spc="-10" baseline="0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1EA15B7-E4F9-4825-A99A-F4CF9F1AD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6740" y="6511066"/>
            <a:ext cx="290100" cy="191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3553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6632D8C1-744B-46CE-83F2-FC8210F63AB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414192"/>
          </a:xfrm>
          <a:solidFill>
            <a:schemeClr val="tx2">
              <a:lumMod val="20000"/>
              <a:lumOff val="80000"/>
            </a:schemeClr>
          </a:solidFill>
        </p:spPr>
        <p:txBody>
          <a:bodyPr tIns="2844000"/>
          <a:lstStyle>
            <a:lvl1pPr algn="ctr">
              <a:defRPr sz="16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411896"/>
            <a:ext cx="6711950" cy="1553392"/>
          </a:xfrm>
        </p:spPr>
        <p:txBody>
          <a:bodyPr/>
          <a:lstStyle>
            <a:lvl1pPr>
              <a:lnSpc>
                <a:spcPts val="34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79830-E653-4586-AC6F-20840A55BE0E}"/>
              </a:ext>
            </a:extLst>
          </p:cNvPr>
          <p:cNvSpPr txBox="1"/>
          <p:nvPr userDrawn="1"/>
        </p:nvSpPr>
        <p:spPr>
          <a:xfrm>
            <a:off x="475343" y="6566847"/>
            <a:ext cx="21874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spc="-10" baseline="0" dirty="0">
                <a:solidFill>
                  <a:schemeClr val="bg1"/>
                </a:solidFill>
              </a:rPr>
              <a:t>Trinity College Dublin, The University of Dublin</a:t>
            </a:r>
            <a:endParaRPr lang="en-GB" sz="900" spc="-10" baseline="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47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Title 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6632D8C1-744B-46CE-83F2-FC8210F63AB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3200" cy="6857999"/>
          </a:xfrm>
          <a:solidFill>
            <a:schemeClr val="tx2">
              <a:lumMod val="20000"/>
              <a:lumOff val="80000"/>
            </a:schemeClr>
          </a:solidFill>
        </p:spPr>
        <p:txBody>
          <a:bodyPr tIns="2844000"/>
          <a:lstStyle>
            <a:lvl1pPr algn="ctr">
              <a:defRPr sz="1600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411896"/>
            <a:ext cx="6711950" cy="1553392"/>
          </a:xfrm>
        </p:spPr>
        <p:txBody>
          <a:bodyPr/>
          <a:lstStyle>
            <a:lvl1pPr>
              <a:lnSpc>
                <a:spcPts val="34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79830-E653-4586-AC6F-20840A55BE0E}"/>
              </a:ext>
            </a:extLst>
          </p:cNvPr>
          <p:cNvSpPr txBox="1"/>
          <p:nvPr userDrawn="1"/>
        </p:nvSpPr>
        <p:spPr>
          <a:xfrm>
            <a:off x="475343" y="6566847"/>
            <a:ext cx="21874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spc="-10" baseline="0" dirty="0">
                <a:solidFill>
                  <a:schemeClr val="bg1"/>
                </a:solidFill>
              </a:rPr>
              <a:t>Trinity College Dublin, The University of Dublin</a:t>
            </a:r>
            <a:endParaRPr lang="en-GB" sz="900" spc="-10" baseline="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482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FBF0D7-A9F9-4255-920E-E4915366813E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/>
          <a:stretch/>
        </p:blipFill>
        <p:spPr>
          <a:xfrm>
            <a:off x="0" y="6397867"/>
            <a:ext cx="12191999" cy="4601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6" y="388336"/>
            <a:ext cx="5148378" cy="1012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4340612"/>
            <a:ext cx="5148378" cy="17729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6740" y="6511066"/>
            <a:ext cx="290100" cy="19186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C4CF6A-0E47-4A92-9705-AAB0CAB4E00C}"/>
              </a:ext>
            </a:extLst>
          </p:cNvPr>
          <p:cNvSpPr txBox="1"/>
          <p:nvPr userDrawn="1"/>
        </p:nvSpPr>
        <p:spPr>
          <a:xfrm>
            <a:off x="475343" y="6566847"/>
            <a:ext cx="218745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spc="-10" baseline="0" dirty="0">
                <a:solidFill>
                  <a:schemeClr val="bg1"/>
                </a:solidFill>
              </a:rPr>
              <a:t>Trinity College Dublin, The University of Dublin</a:t>
            </a:r>
            <a:endParaRPr lang="en-GB" sz="900" spc="-1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75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62" r:id="rId3"/>
    <p:sldLayoutId id="2147483659" r:id="rId4"/>
    <p:sldLayoutId id="2147483667" r:id="rId5"/>
    <p:sldLayoutId id="2147483680" r:id="rId6"/>
    <p:sldLayoutId id="2147483668" r:id="rId7"/>
    <p:sldLayoutId id="2147483664" r:id="rId8"/>
    <p:sldLayoutId id="2147483678" r:id="rId9"/>
    <p:sldLayoutId id="2147483677" r:id="rId10"/>
    <p:sldLayoutId id="2147483674" r:id="rId11"/>
    <p:sldLayoutId id="2147483666" r:id="rId12"/>
    <p:sldLayoutId id="2147483670" r:id="rId13"/>
    <p:sldLayoutId id="2147483669" r:id="rId14"/>
    <p:sldLayoutId id="2147483671" r:id="rId15"/>
    <p:sldLayoutId id="2147483672" r:id="rId16"/>
    <p:sldLayoutId id="2147483675" r:id="rId17"/>
    <p:sldLayoutId id="2147483673" r:id="rId18"/>
    <p:sldLayoutId id="2147483679" r:id="rId19"/>
    <p:sldLayoutId id="2147483660" r:id="rId20"/>
  </p:sldLayoutIdLst>
  <p:hf hdr="0" ftr="0" dt="0"/>
  <p:txStyles>
    <p:titleStyle>
      <a:lvl1pPr algn="l" defTabSz="914377" rtl="0" eaLnBrk="1" latinLnBrk="0" hangingPunct="1">
        <a:lnSpc>
          <a:spcPts val="37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spcBef>
          <a:spcPts val="0"/>
        </a:spcBef>
        <a:buFont typeface="Arial" pitchFamily="34" charset="0"/>
        <a:buNone/>
        <a:defRPr sz="2400" kern="1200">
          <a:solidFill>
            <a:srgbClr val="50555A"/>
          </a:solidFill>
          <a:latin typeface="+mn-lt"/>
          <a:ea typeface="+mn-ea"/>
          <a:cs typeface="+mn-cs"/>
        </a:defRPr>
      </a:lvl1pPr>
      <a:lvl2pPr marL="342900" indent="-342900" algn="l" defTabSz="914377" rtl="0" eaLnBrk="1" latinLnBrk="0" hangingPunct="1">
        <a:spcBef>
          <a:spcPct val="20000"/>
        </a:spcBef>
        <a:buClr>
          <a:schemeClr val="tx2"/>
        </a:buClr>
        <a:buFont typeface="Source Sans Pro" panose="020B0503030403020204" pitchFamily="34" charset="0"/>
        <a:buChar char="—"/>
        <a:defRPr sz="2400" kern="1200">
          <a:solidFill>
            <a:srgbClr val="50555A"/>
          </a:solidFill>
          <a:latin typeface="+mn-lt"/>
          <a:ea typeface="+mn-ea"/>
          <a:cs typeface="+mn-cs"/>
        </a:defRPr>
      </a:lvl2pPr>
      <a:lvl3pPr marL="914377" indent="0" algn="l" defTabSz="914377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rgbClr val="50555A"/>
          </a:solidFill>
          <a:latin typeface="+mn-lt"/>
          <a:ea typeface="+mn-ea"/>
          <a:cs typeface="+mn-cs"/>
        </a:defRPr>
      </a:lvl3pPr>
      <a:lvl4pPr marL="1371566" indent="0" algn="l" defTabSz="914377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rgbClr val="50555A"/>
          </a:solidFill>
          <a:latin typeface="+mn-lt"/>
          <a:ea typeface="+mn-ea"/>
          <a:cs typeface="+mn-cs"/>
        </a:defRPr>
      </a:lvl4pPr>
      <a:lvl5pPr marL="1828755" indent="0" algn="l" defTabSz="914377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rgbClr val="50555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02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5" pos="7355" userDrawn="1">
          <p15:clr>
            <a:srgbClr val="F26B43"/>
          </p15:clr>
        </p15:guide>
        <p15:guide id="6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D2ED48-CC50-448C-B0D4-27BCB86968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1999" cy="6857999"/>
          </a:xfrm>
          <a:blipFill>
            <a:blip r:embed="rId2"/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8BA9D6-2880-46C1-A829-092EE531D0B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100000">
                <a:srgbClr val="00AACD">
                  <a:alpha val="90237"/>
                </a:srgbClr>
              </a:gs>
              <a:gs pos="60000">
                <a:srgbClr val="0569B9">
                  <a:alpha val="90158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531199-5E5C-4B61-AF03-62A0856616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085" y="1467488"/>
            <a:ext cx="11596618" cy="1470025"/>
          </a:xfrm>
        </p:spPr>
        <p:txBody>
          <a:bodyPr/>
          <a:lstStyle/>
          <a:p>
            <a:r>
              <a:rPr lang="en-GB" sz="3300" dirty="0"/>
              <a:t>Inequalities in primary school children’s engagement with remote schooling during the Spring 2020 Covid-19 lockdown in Ireland:</a:t>
            </a:r>
            <a:br>
              <a:rPr lang="en-GB" sz="3300" dirty="0"/>
            </a:br>
            <a:r>
              <a:rPr lang="en-GB" sz="3300" dirty="0"/>
              <a:t>Evidence from the Children’s School Lives study </a:t>
            </a:r>
            <a:br>
              <a:rPr lang="en-GB" sz="3300" dirty="0"/>
            </a:br>
            <a:r>
              <a:rPr lang="en-GB" sz="2400" dirty="0"/>
              <a:t>Dublin Economic Workshop, September 16</a:t>
            </a:r>
            <a:r>
              <a:rPr lang="en-GB" sz="2400" baseline="30000" dirty="0"/>
              <a:t>th </a:t>
            </a:r>
            <a:r>
              <a:rPr lang="en-GB" sz="2400" dirty="0"/>
              <a:t>2021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5669C41-64C9-4D99-8BB4-54B282CAB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4763815"/>
            <a:ext cx="11358080" cy="766354"/>
          </a:xfrm>
        </p:spPr>
        <p:txBody>
          <a:bodyPr/>
          <a:lstStyle/>
          <a:p>
            <a:r>
              <a:rPr lang="en-GB" sz="2600" b="0" dirty="0"/>
              <a:t>Yekaterina </a:t>
            </a:r>
            <a:r>
              <a:rPr lang="en-GB" sz="2600" b="0" dirty="0" err="1"/>
              <a:t>Chzhen</a:t>
            </a:r>
            <a:r>
              <a:rPr lang="en-GB" sz="2600" b="0" dirty="0"/>
              <a:t> (@</a:t>
            </a:r>
            <a:r>
              <a:rPr lang="en-GB" sz="2600" b="0" dirty="0" err="1"/>
              <a:t>kat_chzhen</a:t>
            </a:r>
            <a:r>
              <a:rPr lang="en-GB" sz="2600" b="0" dirty="0"/>
              <a:t>)</a:t>
            </a:r>
          </a:p>
          <a:p>
            <a:endParaRPr lang="en-GB" b="0" dirty="0"/>
          </a:p>
          <a:p>
            <a:r>
              <a:rPr lang="en-GB" b="0" dirty="0"/>
              <a:t>With Jennifer Symonds, </a:t>
            </a:r>
            <a:r>
              <a:rPr lang="en-GB" b="0" dirty="0" err="1"/>
              <a:t>Dympna</a:t>
            </a:r>
            <a:r>
              <a:rPr lang="en-GB" b="0" dirty="0"/>
              <a:t> Devine, Julia </a:t>
            </a:r>
            <a:r>
              <a:rPr lang="en-GB" b="0" dirty="0" err="1"/>
              <a:t>Mikolai</a:t>
            </a:r>
            <a:r>
              <a:rPr lang="en-GB" b="0" dirty="0"/>
              <a:t>, Susan Harkness, </a:t>
            </a:r>
            <a:r>
              <a:rPr lang="en-GB" b="0" dirty="0" err="1"/>
              <a:t>Seaneen</a:t>
            </a:r>
            <a:r>
              <a:rPr lang="en-GB" b="0" dirty="0"/>
              <a:t> Sloan &amp; Gabriela Martinez </a:t>
            </a:r>
            <a:r>
              <a:rPr lang="en-GB" b="0" dirty="0" err="1"/>
              <a:t>Sainz</a:t>
            </a:r>
            <a:r>
              <a:rPr lang="en-GB" b="0" dirty="0"/>
              <a:t> 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A03C713-3CE4-4413-90A9-4BD26A277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85" y="458214"/>
            <a:ext cx="2612141" cy="7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34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E4AD7-1F30-4447-8376-F0E8B962C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BCFF0-F3B0-9447-8D67-16100C0AA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70E824-D82E-F842-AE19-5425BF1CE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6" y="1401311"/>
            <a:ext cx="10987315" cy="31361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OLS regressions with school fixed effects. </a:t>
            </a:r>
          </a:p>
          <a:p>
            <a:endParaRPr lang="en-GB" dirty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dirty="0"/>
              <a:t>Very little variation in school engagement due to between-school effects (ICC 1%).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Model 1</a:t>
            </a:r>
            <a:r>
              <a:rPr lang="en-GB" dirty="0"/>
              <a:t>: Family affluence scale + controls. 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Model 2</a:t>
            </a:r>
            <a:r>
              <a:rPr lang="en-GB" dirty="0"/>
              <a:t>: + Resources for home learning. 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Model 3</a:t>
            </a:r>
            <a:r>
              <a:rPr lang="en-GB" dirty="0"/>
              <a:t>: + Prior school engagement. </a:t>
            </a:r>
          </a:p>
          <a:p>
            <a:endParaRPr lang="en-GB" dirty="0"/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785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E0E14C3-6382-4541-8F12-CA0D0763C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BA59192-F789-1B40-ADD5-579827E72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6" y="1401311"/>
            <a:ext cx="3555861" cy="31361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Higher engagement is associated with (ceteris paribus):</a:t>
            </a:r>
          </a:p>
          <a:p>
            <a:endParaRPr lang="en-GB" dirty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dirty="0"/>
              <a:t>Being a girl;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dirty="0"/>
              <a:t>Lower hyperactivity scores;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dirty="0"/>
              <a:t>Having a computer for remote schooling;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dirty="0"/>
              <a:t>Access to help with remote schooling; </a:t>
            </a:r>
          </a:p>
          <a:p>
            <a:endParaRPr lang="en-GB" dirty="0"/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US" dirty="0"/>
          </a:p>
        </p:txBody>
      </p:sp>
      <p:pic>
        <p:nvPicPr>
          <p:cNvPr id="24" name="Picture 23" descr="Chart, line chart, box and whisker chart&#10;&#10;Description automatically generated">
            <a:extLst>
              <a:ext uri="{FF2B5EF4-FFF2-40B4-BE49-F238E27FC236}">
                <a16:creationId xmlns:a16="http://schemas.microsoft.com/office/drawing/2014/main" id="{350331FC-2C18-3846-AB08-3D4FB7E5A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145" y="388336"/>
            <a:ext cx="7890855" cy="57547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476BC3-9AA3-0F4E-B3CA-E1E2F0784E9B}"/>
              </a:ext>
            </a:extLst>
          </p:cNvPr>
          <p:cNvSpPr/>
          <p:nvPr/>
        </p:nvSpPr>
        <p:spPr>
          <a:xfrm>
            <a:off x="4502426" y="3528391"/>
            <a:ext cx="7345017" cy="12026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3AEBD9-7B28-B748-8268-C83AC7C22725}"/>
              </a:ext>
            </a:extLst>
          </p:cNvPr>
          <p:cNvSpPr/>
          <p:nvPr/>
        </p:nvSpPr>
        <p:spPr>
          <a:xfrm>
            <a:off x="4502426" y="660898"/>
            <a:ext cx="7345017" cy="3048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9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F8D9-FE1C-C94F-8B87-8AB3E9DFF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388336"/>
            <a:ext cx="10637212" cy="1012975"/>
          </a:xfrm>
        </p:spPr>
        <p:txBody>
          <a:bodyPr/>
          <a:lstStyle/>
          <a:p>
            <a:r>
              <a:rPr lang="en-GB" dirty="0"/>
              <a:t>Key findings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A0F52-75F7-0241-9570-6C3632C3C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6" y="1212482"/>
            <a:ext cx="10781611" cy="44691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The family affluence scale is not associated with remote schooling engagement.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dirty="0"/>
              <a:t>Either on its own or controlling for other predictors. 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Greater resources for remote learning are critical to higher engagement.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dirty="0"/>
              <a:t>Digital resources.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dirty="0"/>
              <a:t>Access to help (family and/or teachers). </a:t>
            </a:r>
          </a:p>
          <a:p>
            <a:endParaRPr lang="en-GB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Remote schooling disadvantages certain types of students </a:t>
            </a:r>
            <a:r>
              <a:rPr lang="en-GB" dirty="0"/>
              <a:t>(e.g. those with hyperactivity-inattention). </a:t>
            </a:r>
          </a:p>
          <a:p>
            <a:pPr marL="685800" lvl="1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BC567-3D25-5F4E-980E-C453C1A15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0030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F8D9-FE1C-C94F-8B87-8AB3E9DFF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388336"/>
            <a:ext cx="10637212" cy="1012975"/>
          </a:xfrm>
        </p:spPr>
        <p:txBody>
          <a:bodyPr/>
          <a:lstStyle/>
          <a:p>
            <a:r>
              <a:rPr lang="en-GB" dirty="0"/>
              <a:t>Bibliography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A0F52-75F7-0241-9570-6C3632C3C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6" y="894823"/>
            <a:ext cx="11712574" cy="3136153"/>
          </a:xfrm>
        </p:spPr>
        <p:txBody>
          <a:bodyPr/>
          <a:lstStyle/>
          <a:p>
            <a:r>
              <a:rPr lang="en-IE" sz="1200" dirty="0"/>
              <a:t>Andrew, A., </a:t>
            </a:r>
            <a:r>
              <a:rPr lang="en-IE" sz="1200" dirty="0" err="1"/>
              <a:t>Cattan</a:t>
            </a:r>
            <a:r>
              <a:rPr lang="en-IE" sz="1200" dirty="0"/>
              <a:t>, S., Dias, M. C., Farquharson, C., </a:t>
            </a:r>
            <a:r>
              <a:rPr lang="en-IE" sz="1200" dirty="0" err="1"/>
              <a:t>Kraftman</a:t>
            </a:r>
            <a:r>
              <a:rPr lang="en-IE" sz="1200" dirty="0"/>
              <a:t>, L., </a:t>
            </a:r>
            <a:r>
              <a:rPr lang="en-IE" sz="1200" dirty="0" err="1"/>
              <a:t>Krutikova</a:t>
            </a:r>
            <a:r>
              <a:rPr lang="en-IE" sz="1200" dirty="0"/>
              <a:t>, S., </a:t>
            </a:r>
            <a:r>
              <a:rPr lang="en-IE" sz="1200" dirty="0" err="1"/>
              <a:t>Phimister</a:t>
            </a:r>
            <a:r>
              <a:rPr lang="en-IE" sz="1200" dirty="0"/>
              <a:t>, A., &amp; Sevilla, A. (2020). Inequalities in Children’s Experiences of Home Learning during the COVID-19 Lockdown in England. </a:t>
            </a:r>
            <a:r>
              <a:rPr lang="en-IE" sz="1200" i="1" dirty="0"/>
              <a:t>Fiscal Studies</a:t>
            </a:r>
            <a:r>
              <a:rPr lang="en-IE" sz="1200" dirty="0"/>
              <a:t>, </a:t>
            </a:r>
            <a:r>
              <a:rPr lang="en-IE" sz="1200" i="1" dirty="0"/>
              <a:t>41</a:t>
            </a:r>
            <a:r>
              <a:rPr lang="en-IE" sz="1200" dirty="0"/>
              <a:t>(3), 653–683. </a:t>
            </a:r>
          </a:p>
          <a:p>
            <a:r>
              <a:rPr lang="en-IE" sz="1200" dirty="0"/>
              <a:t>Armitage, R., &amp; </a:t>
            </a:r>
            <a:r>
              <a:rPr lang="en-IE" sz="1200" dirty="0" err="1"/>
              <a:t>Nellums</a:t>
            </a:r>
            <a:r>
              <a:rPr lang="en-IE" sz="1200" dirty="0"/>
              <a:t>, L. B. (2020). Considering inequalities in the school closure response to COVID-19. </a:t>
            </a:r>
            <a:r>
              <a:rPr lang="en-IE" sz="1200" i="1" dirty="0"/>
              <a:t>The Lancet Global Health</a:t>
            </a:r>
            <a:r>
              <a:rPr lang="en-IE" sz="1200" dirty="0"/>
              <a:t>, </a:t>
            </a:r>
            <a:r>
              <a:rPr lang="en-IE" sz="1200" i="1" dirty="0"/>
              <a:t>8</a:t>
            </a:r>
            <a:r>
              <a:rPr lang="en-IE" sz="1200" dirty="0"/>
              <a:t>(5), e644. </a:t>
            </a:r>
          </a:p>
          <a:p>
            <a:r>
              <a:rPr lang="en-IE" sz="1200" dirty="0" err="1"/>
              <a:t>Bayrakdar</a:t>
            </a:r>
            <a:r>
              <a:rPr lang="en-IE" sz="1200" dirty="0"/>
              <a:t>, S., &amp; </a:t>
            </a:r>
            <a:r>
              <a:rPr lang="en-IE" sz="1200" dirty="0" err="1"/>
              <a:t>Guveli</a:t>
            </a:r>
            <a:r>
              <a:rPr lang="en-IE" sz="1200" dirty="0"/>
              <a:t>, A. (2020). </a:t>
            </a:r>
            <a:r>
              <a:rPr lang="en-IE" sz="1200" i="1" dirty="0"/>
              <a:t>Inequalities in home learning and schools’ provision of distance teaching during school closure of COVID-19 lockdown in the UK</a:t>
            </a:r>
            <a:r>
              <a:rPr lang="en-IE" sz="1200" dirty="0"/>
              <a:t>. ISER Working Paper Series.</a:t>
            </a:r>
          </a:p>
          <a:p>
            <a:r>
              <a:rPr lang="en-IE" sz="1200" dirty="0"/>
              <a:t>Bol, T. (2020). </a:t>
            </a:r>
            <a:r>
              <a:rPr lang="en-IE" sz="1200" i="1" dirty="0"/>
              <a:t>Inequality in </a:t>
            </a:r>
            <a:r>
              <a:rPr lang="en-IE" sz="1200" i="1" dirty="0" err="1"/>
              <a:t>homeschooling</a:t>
            </a:r>
            <a:r>
              <a:rPr lang="en-IE" sz="1200" i="1" dirty="0"/>
              <a:t> during the Corona crisis in the Netherlands. First results from the LISS Panel</a:t>
            </a:r>
            <a:r>
              <a:rPr lang="en-IE" sz="1200" dirty="0"/>
              <a:t>. </a:t>
            </a:r>
            <a:r>
              <a:rPr lang="en-IE" sz="1200" dirty="0" err="1"/>
              <a:t>Center</a:t>
            </a:r>
            <a:r>
              <a:rPr lang="en-IE" sz="1200" dirty="0"/>
              <a:t> for Open Science. </a:t>
            </a:r>
          </a:p>
          <a:p>
            <a:r>
              <a:rPr lang="en-IE" sz="1200" dirty="0" err="1"/>
              <a:t>Cattan</a:t>
            </a:r>
            <a:r>
              <a:rPr lang="en-IE" sz="1200" dirty="0"/>
              <a:t>, S., Farquharson, C., </a:t>
            </a:r>
            <a:r>
              <a:rPr lang="en-IE" sz="1200" dirty="0" err="1"/>
              <a:t>Krutikova</a:t>
            </a:r>
            <a:r>
              <a:rPr lang="en-IE" sz="1200" dirty="0"/>
              <a:t>, S., </a:t>
            </a:r>
            <a:r>
              <a:rPr lang="en-IE" sz="1200" dirty="0" err="1"/>
              <a:t>Phimister</a:t>
            </a:r>
            <a:r>
              <a:rPr lang="en-IE" sz="1200" dirty="0"/>
              <a:t>, A., Salisbury, A., &amp; Sevilla, A. (2021). Inequalities in responses to school closures over the course of the first COVID-19 lockdown. </a:t>
            </a:r>
            <a:r>
              <a:rPr lang="en-IE" sz="1200" i="1" dirty="0"/>
              <a:t>Institute for Fiscal Studies, WP</a:t>
            </a:r>
            <a:r>
              <a:rPr lang="en-IE" sz="1200" dirty="0"/>
              <a:t>, </a:t>
            </a:r>
            <a:r>
              <a:rPr lang="en-IE" sz="1200" i="1" dirty="0"/>
              <a:t>21/04</a:t>
            </a:r>
            <a:r>
              <a:rPr lang="en-IE" sz="1200" dirty="0"/>
              <a:t>. </a:t>
            </a:r>
          </a:p>
          <a:p>
            <a:r>
              <a:rPr lang="en-IE" sz="1200" dirty="0"/>
              <a:t>Dietrich, H., </a:t>
            </a:r>
            <a:r>
              <a:rPr lang="en-IE" sz="1200" dirty="0" err="1"/>
              <a:t>Patzina</a:t>
            </a:r>
            <a:r>
              <a:rPr lang="en-IE" sz="1200" dirty="0"/>
              <a:t>, A., &amp; </a:t>
            </a:r>
            <a:r>
              <a:rPr lang="en-IE" sz="1200" dirty="0" err="1"/>
              <a:t>Lerche</a:t>
            </a:r>
            <a:r>
              <a:rPr lang="en-IE" sz="1200" dirty="0"/>
              <a:t>, A. (2020). Social inequality in the </a:t>
            </a:r>
            <a:r>
              <a:rPr lang="en-IE" sz="1200" dirty="0" err="1"/>
              <a:t>homeschooling</a:t>
            </a:r>
            <a:r>
              <a:rPr lang="en-IE" sz="1200" dirty="0"/>
              <a:t> efforts of German high school students during a school closing period. </a:t>
            </a:r>
            <a:r>
              <a:rPr lang="en-IE" sz="1200" i="1" dirty="0"/>
              <a:t>European Societies</a:t>
            </a:r>
            <a:r>
              <a:rPr lang="en-IE" sz="1200" dirty="0"/>
              <a:t>, 1–22.</a:t>
            </a:r>
          </a:p>
          <a:p>
            <a:r>
              <a:rPr lang="en-IE" sz="1200" dirty="0"/>
              <a:t>Doyle, O. (2020). COVID-19: Exacerbating educational inequalities? </a:t>
            </a:r>
            <a:r>
              <a:rPr lang="en-IE" sz="1200" i="1" dirty="0"/>
              <a:t>Public Policy</a:t>
            </a:r>
            <a:r>
              <a:rPr lang="en-IE" sz="1200" dirty="0"/>
              <a:t>.</a:t>
            </a:r>
          </a:p>
          <a:p>
            <a:r>
              <a:rPr lang="en-IE" sz="1200" dirty="0" err="1"/>
              <a:t>Engzell</a:t>
            </a:r>
            <a:r>
              <a:rPr lang="en-IE" sz="1200" dirty="0"/>
              <a:t>, P., Frey, A., &amp; </a:t>
            </a:r>
            <a:r>
              <a:rPr lang="en-IE" sz="1200" dirty="0" err="1"/>
              <a:t>Verhagen</a:t>
            </a:r>
            <a:r>
              <a:rPr lang="en-IE" sz="1200" dirty="0"/>
              <a:t>, M. D. (2021). Learning loss due to school closures during the COVID-19 pandemic. </a:t>
            </a:r>
            <a:r>
              <a:rPr lang="en-IE" sz="1200" i="1" dirty="0"/>
              <a:t>Proceedings of the National Academy of Sciences</a:t>
            </a:r>
            <a:r>
              <a:rPr lang="en-IE" sz="1200" dirty="0"/>
              <a:t>, </a:t>
            </a:r>
            <a:r>
              <a:rPr lang="en-IE" sz="1200" i="1" dirty="0"/>
              <a:t>118</a:t>
            </a:r>
            <a:r>
              <a:rPr lang="en-IE" sz="1200" dirty="0"/>
              <a:t>(17). </a:t>
            </a:r>
          </a:p>
          <a:p>
            <a:r>
              <a:rPr lang="en-IE" sz="1200" dirty="0" err="1"/>
              <a:t>Eivers</a:t>
            </a:r>
            <a:r>
              <a:rPr lang="en-IE" sz="1200" dirty="0"/>
              <a:t>, E., Worth, J., &amp; Ghosh, A. (2020). </a:t>
            </a:r>
            <a:r>
              <a:rPr lang="en-IE" sz="1200" i="1" dirty="0"/>
              <a:t>Home Learning during COVID-19: Findings from the Understanding Society Longitudinal Study.</a:t>
            </a:r>
            <a:r>
              <a:rPr lang="en-IE" sz="1200" dirty="0"/>
              <a:t> NFER.</a:t>
            </a:r>
          </a:p>
          <a:p>
            <a:r>
              <a:rPr lang="en-IE" sz="1200" dirty="0"/>
              <a:t>in Remote Learning. </a:t>
            </a:r>
            <a:r>
              <a:rPr lang="en-IE" sz="1200" i="1" dirty="0"/>
              <a:t>National Foundation for Educational Research</a:t>
            </a:r>
            <a:r>
              <a:rPr lang="en-IE" sz="1200" dirty="0"/>
              <a:t>.</a:t>
            </a:r>
          </a:p>
          <a:p>
            <a:r>
              <a:rPr lang="en-IE" sz="1200" dirty="0"/>
              <a:t>Maldonado, J. E., &amp; De Witte, K. (2020). The effect of school closures on standardised student test outcomes. </a:t>
            </a:r>
            <a:r>
              <a:rPr lang="en-IE" sz="1200" i="1" dirty="0"/>
              <a:t>KU Leuven Department of Economics Discussion Paper DPS20</a:t>
            </a:r>
            <a:r>
              <a:rPr lang="en-IE" sz="1200" dirty="0"/>
              <a:t>, </a:t>
            </a:r>
            <a:r>
              <a:rPr lang="en-IE" sz="1200" i="1" dirty="0"/>
              <a:t>17</a:t>
            </a:r>
            <a:r>
              <a:rPr lang="en-IE" sz="1200" dirty="0"/>
              <a:t>.</a:t>
            </a:r>
          </a:p>
          <a:p>
            <a:r>
              <a:rPr lang="en-IE" sz="1200" dirty="0" err="1"/>
              <a:t>Pensiero</a:t>
            </a:r>
            <a:r>
              <a:rPr lang="en-IE" sz="1200" dirty="0"/>
              <a:t>, N., Kelly, A., &amp; </a:t>
            </a:r>
            <a:r>
              <a:rPr lang="en-IE" sz="1200" dirty="0" err="1"/>
              <a:t>Bokhove</a:t>
            </a:r>
            <a:r>
              <a:rPr lang="en-IE" sz="1200" dirty="0"/>
              <a:t>, C. (2020). </a:t>
            </a:r>
            <a:r>
              <a:rPr lang="en-IE" sz="1200" i="1" dirty="0"/>
              <a:t>Learning inequalities during the Covid-19 pandemic: How families cope with home-schooling</a:t>
            </a:r>
            <a:r>
              <a:rPr lang="en-IE" sz="1200" dirty="0"/>
              <a:t>. University of Southampton.</a:t>
            </a:r>
          </a:p>
          <a:p>
            <a:r>
              <a:rPr lang="en-IE" sz="1200" dirty="0"/>
              <a:t>Renaissance Learning, &amp; Education Policy Institute. (2021b). </a:t>
            </a:r>
            <a:r>
              <a:rPr lang="en-IE" sz="1200" i="1" dirty="0"/>
              <a:t>Understanding progress in the 2020/21 academic year: Interim findings</a:t>
            </a:r>
            <a:r>
              <a:rPr lang="en-IE" sz="1200" dirty="0"/>
              <a:t>. Department for Education.</a:t>
            </a:r>
          </a:p>
          <a:p>
            <a:endParaRPr lang="en-IE" dirty="0"/>
          </a:p>
          <a:p>
            <a:endParaRPr lang="en-I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685800" lvl="1">
              <a:buFont typeface="Arial" panose="020B0604020202020204" pitchFamily="34" charset="0"/>
              <a:buChar char="•"/>
            </a:pPr>
            <a:endParaRPr lang="en-GB" sz="1200" dirty="0"/>
          </a:p>
          <a:p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BC567-3D25-5F4E-980E-C453C1A15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3775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D2ED48-CC50-448C-B0D4-27BCB86968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1999" cy="6857999"/>
          </a:xfrm>
          <a:blipFill>
            <a:blip r:embed="rId2"/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8BA9D6-2880-46C1-A829-092EE531D0B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100000">
                <a:srgbClr val="00AACD">
                  <a:alpha val="90237"/>
                </a:srgbClr>
              </a:gs>
              <a:gs pos="60000">
                <a:srgbClr val="0569B9">
                  <a:alpha val="90158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531199-5E5C-4B61-AF03-62A0856616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138554"/>
            <a:ext cx="10363200" cy="1470025"/>
          </a:xfrm>
        </p:spPr>
        <p:txBody>
          <a:bodyPr/>
          <a:lstStyle/>
          <a:p>
            <a:r>
              <a:rPr lang="en-GB" sz="3300" dirty="0"/>
              <a:t>Thank you!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A03C713-3CE4-4413-90A9-4BD26A277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85" y="458214"/>
            <a:ext cx="2612141" cy="7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08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7CA51-738C-F844-946B-8B97AECDB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388336"/>
            <a:ext cx="11129478" cy="1012975"/>
          </a:xfrm>
        </p:spPr>
        <p:txBody>
          <a:bodyPr/>
          <a:lstStyle/>
          <a:p>
            <a:r>
              <a:rPr lang="en-US" dirty="0"/>
              <a:t>Timeline of COVID-19 pandemic in 2019-20 school year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8E8E1-A036-1248-97C9-42740CE81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7D79D33-ECC8-9E43-9617-1547D88B9668}"/>
              </a:ext>
            </a:extLst>
          </p:cNvPr>
          <p:cNvSpPr txBox="1"/>
          <p:nvPr/>
        </p:nvSpPr>
        <p:spPr>
          <a:xfrm>
            <a:off x="9726635" y="3108107"/>
            <a:ext cx="2768048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September 2020</a:t>
            </a:r>
          </a:p>
          <a:p>
            <a:pPr algn="l"/>
            <a:r>
              <a:rPr lang="en-US" sz="1600" dirty="0"/>
              <a:t>Schools re-open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EC2E14A-DECB-1A4A-968E-D94499EF3C01}"/>
              </a:ext>
            </a:extLst>
          </p:cNvPr>
          <p:cNvGrpSpPr/>
          <p:nvPr/>
        </p:nvGrpSpPr>
        <p:grpSpPr>
          <a:xfrm>
            <a:off x="479426" y="1512740"/>
            <a:ext cx="11712574" cy="2111749"/>
            <a:chOff x="479426" y="2016171"/>
            <a:chExt cx="11712574" cy="2111749"/>
          </a:xfrm>
        </p:grpSpPr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3E505782-5486-BF45-9BC0-2F0B9503FECB}"/>
                </a:ext>
              </a:extLst>
            </p:cNvPr>
            <p:cNvSpPr/>
            <p:nvPr/>
          </p:nvSpPr>
          <p:spPr>
            <a:xfrm>
              <a:off x="479426" y="2547053"/>
              <a:ext cx="11712574" cy="1131203"/>
            </a:xfrm>
            <a:prstGeom prst="rightArrow">
              <a:avLst/>
            </a:prstGeom>
            <a:gradFill flip="none" rotWithShape="1">
              <a:gsLst>
                <a:gs pos="0">
                  <a:srgbClr val="0569B9">
                    <a:tint val="66000"/>
                    <a:satMod val="160000"/>
                  </a:srgbClr>
                </a:gs>
                <a:gs pos="50000">
                  <a:srgbClr val="0569B9">
                    <a:tint val="44500"/>
                    <a:satMod val="160000"/>
                  </a:srgbClr>
                </a:gs>
                <a:gs pos="100000">
                  <a:srgbClr val="0569B9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A1846E-62E8-1D4E-96FB-AF03F3F49345}"/>
                </a:ext>
              </a:extLst>
            </p:cNvPr>
            <p:cNvSpPr txBox="1"/>
            <p:nvPr/>
          </p:nvSpPr>
          <p:spPr>
            <a:xfrm>
              <a:off x="479426" y="2018613"/>
              <a:ext cx="2768048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</a:rPr>
                <a:t>February 28</a:t>
              </a:r>
              <a:r>
                <a:rPr lang="en-US" sz="1600" baseline="30000" dirty="0">
                  <a:solidFill>
                    <a:schemeClr val="tx2">
                      <a:lumMod val="50000"/>
                    </a:schemeClr>
                  </a:solidFill>
                </a:rPr>
                <a:t>th</a:t>
              </a: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</a:rPr>
                <a:t>, 2020</a:t>
              </a:r>
            </a:p>
            <a:p>
              <a:pPr algn="l"/>
              <a:r>
                <a:rPr lang="en-US" sz="1600" dirty="0"/>
                <a:t>First confirmed case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D302A08-8C80-0A4E-A19A-87218F061CB2}"/>
                </a:ext>
              </a:extLst>
            </p:cNvPr>
            <p:cNvSpPr txBox="1"/>
            <p:nvPr/>
          </p:nvSpPr>
          <p:spPr>
            <a:xfrm>
              <a:off x="2577411" y="3635477"/>
              <a:ext cx="2768048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</a:rPr>
                <a:t>March 13th</a:t>
              </a:r>
            </a:p>
            <a:p>
              <a:pPr algn="l"/>
              <a:r>
                <a:rPr lang="en-US" sz="1600" dirty="0"/>
                <a:t>Schools close </a:t>
              </a:r>
            </a:p>
          </p:txBody>
        </p:sp>
        <p:pic>
          <p:nvPicPr>
            <p:cNvPr id="26" name="Graphic 25" descr="Covid-19 with solid fill">
              <a:extLst>
                <a:ext uri="{FF2B5EF4-FFF2-40B4-BE49-F238E27FC236}">
                  <a16:creationId xmlns:a16="http://schemas.microsoft.com/office/drawing/2014/main" id="{2138957C-6EA3-5240-B605-243EB6D1C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1676" y="2623930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Schoolhouse with solid fill">
              <a:extLst>
                <a:ext uri="{FF2B5EF4-FFF2-40B4-BE49-F238E27FC236}">
                  <a16:creationId xmlns:a16="http://schemas.microsoft.com/office/drawing/2014/main" id="{D7101C76-9E93-9241-AD96-1CE19A1CF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77411" y="2637848"/>
              <a:ext cx="914400" cy="914400"/>
            </a:xfrm>
            <a:prstGeom prst="rect">
              <a:avLst/>
            </a:prstGeom>
          </p:spPr>
        </p:pic>
        <p:pic>
          <p:nvPicPr>
            <p:cNvPr id="30" name="Graphic 29" descr="Bell with solid fill">
              <a:extLst>
                <a:ext uri="{FF2B5EF4-FFF2-40B4-BE49-F238E27FC236}">
                  <a16:creationId xmlns:a16="http://schemas.microsoft.com/office/drawing/2014/main" id="{3CD63775-3626-EC44-8F2D-8BB1A3969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44309" y="2653719"/>
              <a:ext cx="914400" cy="9144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AA6504-10C1-D546-A39D-33AF01CFD774}"/>
                </a:ext>
              </a:extLst>
            </p:cNvPr>
            <p:cNvSpPr txBox="1"/>
            <p:nvPr/>
          </p:nvSpPr>
          <p:spPr>
            <a:xfrm>
              <a:off x="6428881" y="3629789"/>
              <a:ext cx="2768048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</a:rPr>
                <a:t>June 30th</a:t>
              </a:r>
            </a:p>
            <a:p>
              <a:pPr algn="l"/>
              <a:r>
                <a:rPr lang="en-US" sz="1600" dirty="0"/>
                <a:t>End of school year </a:t>
              </a:r>
            </a:p>
          </p:txBody>
        </p:sp>
        <p:pic>
          <p:nvPicPr>
            <p:cNvPr id="33" name="Graphic 32" descr="Professor male with solid fill">
              <a:extLst>
                <a:ext uri="{FF2B5EF4-FFF2-40B4-BE49-F238E27FC236}">
                  <a16:creationId xmlns:a16="http://schemas.microsoft.com/office/drawing/2014/main" id="{99BE202B-A421-AE4B-84E7-D6986FF79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26635" y="2622804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Laptop with solid fill">
              <a:extLst>
                <a:ext uri="{FF2B5EF4-FFF2-40B4-BE49-F238E27FC236}">
                  <a16:creationId xmlns:a16="http://schemas.microsoft.com/office/drawing/2014/main" id="{CD7380C9-6489-7B4E-8528-5575E304A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503146" y="2653719"/>
              <a:ext cx="914400" cy="9144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523BF89-102F-FD41-BF0F-CF5024891195}"/>
                </a:ext>
              </a:extLst>
            </p:cNvPr>
            <p:cNvSpPr txBox="1"/>
            <p:nvPr/>
          </p:nvSpPr>
          <p:spPr>
            <a:xfrm>
              <a:off x="4333802" y="2016171"/>
              <a:ext cx="2768048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</a:rPr>
                <a:t>May </a:t>
              </a:r>
            </a:p>
            <a:p>
              <a:pPr algn="l"/>
              <a:r>
                <a:rPr lang="en-US" sz="1600" dirty="0"/>
                <a:t>CSL fieldwork starts</a:t>
              </a:r>
            </a:p>
          </p:txBody>
        </p:sp>
        <p:pic>
          <p:nvPicPr>
            <p:cNvPr id="40" name="Graphic 39" descr="Laptop with solid fill">
              <a:extLst>
                <a:ext uri="{FF2B5EF4-FFF2-40B4-BE49-F238E27FC236}">
                  <a16:creationId xmlns:a16="http://schemas.microsoft.com/office/drawing/2014/main" id="{0EB53D2C-3B4F-7F46-B554-B604637F8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985472" y="2653719"/>
              <a:ext cx="914400" cy="9144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F748391-68E3-2149-AB97-1D3076100C8A}"/>
                </a:ext>
              </a:extLst>
            </p:cNvPr>
            <p:cNvSpPr txBox="1"/>
            <p:nvPr/>
          </p:nvSpPr>
          <p:spPr>
            <a:xfrm>
              <a:off x="7985472" y="2054610"/>
              <a:ext cx="2768048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</a:rPr>
                <a:t>July </a:t>
              </a:r>
            </a:p>
            <a:p>
              <a:pPr algn="l"/>
              <a:r>
                <a:rPr lang="en-US" sz="1600" dirty="0"/>
                <a:t>CSL fieldwork ends</a:t>
              </a:r>
            </a:p>
          </p:txBody>
        </p:sp>
      </p:grp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7407A063-0234-3F4B-9C9B-290188494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6" y="4147424"/>
            <a:ext cx="10390634" cy="3136153"/>
          </a:xfrm>
        </p:spPr>
        <p:txBody>
          <a:bodyPr/>
          <a:lstStyle/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Abrupt transition to </a:t>
            </a:r>
            <a:r>
              <a:rPr lang="en-GB" b="1" dirty="0"/>
              <a:t>remote schooling</a:t>
            </a:r>
            <a:r>
              <a:rPr lang="en-GB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Warnings of </a:t>
            </a:r>
            <a:r>
              <a:rPr lang="en-GB" b="1" dirty="0"/>
              <a:t>learning loss </a:t>
            </a:r>
            <a:r>
              <a:rPr lang="en-GB" dirty="0"/>
              <a:t>and widening </a:t>
            </a:r>
            <a:r>
              <a:rPr lang="en-GB" b="1" dirty="0"/>
              <a:t>inequalities </a:t>
            </a:r>
            <a:r>
              <a:rPr lang="en-GB" dirty="0"/>
              <a:t>due to unequal access to learning resources and support with learning, as well as the economic impacts of the pandemic.</a:t>
            </a:r>
          </a:p>
          <a:p>
            <a:endParaRPr lang="en-GB" dirty="0"/>
          </a:p>
          <a:p>
            <a:endParaRPr lang="en-IE" dirty="0"/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514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F8D9-FE1C-C94F-8B87-8AB3E9DFF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388336"/>
            <a:ext cx="10637212" cy="1012975"/>
          </a:xfrm>
        </p:spPr>
        <p:txBody>
          <a:bodyPr/>
          <a:lstStyle/>
          <a:p>
            <a:r>
              <a:rPr lang="en-GB" dirty="0"/>
              <a:t>COVID-19 and children’s education: the story so far…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BC567-3D25-5F4E-980E-C453C1A15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B1D3E-A6AD-E942-8CD0-24650D91F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6" y="974390"/>
            <a:ext cx="10390634" cy="31361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Stalled progress </a:t>
            </a:r>
            <a:r>
              <a:rPr lang="en-GB" dirty="0"/>
              <a:t>/ </a:t>
            </a:r>
            <a:r>
              <a:rPr lang="en-GB" b="1" dirty="0"/>
              <a:t>learning loss (standardized assessments) </a:t>
            </a:r>
            <a:endParaRPr lang="en-GB" dirty="0"/>
          </a:p>
          <a:p>
            <a:endParaRPr lang="en-GB" dirty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dirty="0"/>
              <a:t>Belgium (Maldonado and De Witte, 2020).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dirty="0">
                <a:hlinkClick r:id="" action="ppaction://hlinkshowjump?jump=nextslide"/>
              </a:rPr>
              <a:t>Netherlands </a:t>
            </a:r>
            <a:r>
              <a:rPr lang="en-GB" dirty="0"/>
              <a:t>(</a:t>
            </a:r>
            <a:r>
              <a:rPr lang="en-GB" dirty="0" err="1"/>
              <a:t>Engzell</a:t>
            </a:r>
            <a:r>
              <a:rPr lang="en-GB" dirty="0"/>
              <a:t> et al, 2021).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dirty="0"/>
              <a:t>United Kingdom (</a:t>
            </a:r>
            <a:r>
              <a:rPr lang="en-IE" dirty="0"/>
              <a:t>Renaissance Learning &amp; Education Policy Institute, 2021</a:t>
            </a:r>
            <a:r>
              <a:rPr lang="en-GB" dirty="0"/>
              <a:t>). </a:t>
            </a:r>
          </a:p>
          <a:p>
            <a:pPr lvl="1" indent="0">
              <a:buNone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Widening socio-economic inequalities in learning time</a:t>
            </a:r>
            <a:endParaRPr lang="en-GB" dirty="0"/>
          </a:p>
          <a:p>
            <a:endParaRPr lang="en-GB" dirty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dirty="0"/>
              <a:t>Germany (</a:t>
            </a:r>
            <a:r>
              <a:rPr lang="en-IE" dirty="0"/>
              <a:t>Dietrich et al, 2020).</a:t>
            </a:r>
            <a:endParaRPr lang="en-GB" dirty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dirty="0"/>
              <a:t>Netherlands (Bol, 2020).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dirty="0"/>
              <a:t>United Kingdom (Andrew et al, 2021</a:t>
            </a:r>
            <a:r>
              <a:rPr lang="en-IE" dirty="0"/>
              <a:t>; </a:t>
            </a:r>
            <a:r>
              <a:rPr lang="en-IE" dirty="0" err="1"/>
              <a:t>Bayrakdar</a:t>
            </a:r>
            <a:r>
              <a:rPr lang="en-IE" dirty="0"/>
              <a:t> &amp; </a:t>
            </a:r>
            <a:r>
              <a:rPr lang="en-IE" dirty="0" err="1"/>
              <a:t>Guveli</a:t>
            </a:r>
            <a:r>
              <a:rPr lang="en-IE" dirty="0"/>
              <a:t>, 2020; </a:t>
            </a:r>
            <a:r>
              <a:rPr lang="en-IE" dirty="0" err="1"/>
              <a:t>Cattan</a:t>
            </a:r>
            <a:r>
              <a:rPr lang="en-IE" dirty="0"/>
              <a:t> et al, 2021; </a:t>
            </a:r>
            <a:r>
              <a:rPr lang="en-IE" dirty="0" err="1"/>
              <a:t>Eivers</a:t>
            </a:r>
            <a:r>
              <a:rPr lang="en-IE" dirty="0"/>
              <a:t> et al, 2020; </a:t>
            </a:r>
            <a:r>
              <a:rPr lang="en-IE" dirty="0" err="1"/>
              <a:t>Pensiero</a:t>
            </a:r>
            <a:r>
              <a:rPr lang="en-IE" dirty="0"/>
              <a:t> et al, 2020</a:t>
            </a:r>
            <a:r>
              <a:rPr lang="en-GB" dirty="0"/>
              <a:t>).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IE" dirty="0"/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938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3BA56-5CEE-B047-8D98-E42C50BAF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D3A63446-F0E6-6C49-B65E-BFD52AD22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490" y="198522"/>
            <a:ext cx="7047510" cy="6659478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C7ABDD-58D2-C945-944A-BA8604263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52" y="2218576"/>
            <a:ext cx="4598138" cy="16034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106080-E0B9-8444-8D9E-40D469AD6543}"/>
              </a:ext>
            </a:extLst>
          </p:cNvPr>
          <p:cNvSpPr/>
          <p:nvPr/>
        </p:nvSpPr>
        <p:spPr>
          <a:xfrm>
            <a:off x="479425" y="3821986"/>
            <a:ext cx="42149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www.pnas.org</a:t>
            </a:r>
            <a:r>
              <a:rPr lang="en-US" sz="1200" dirty="0"/>
              <a:t>/content/118/17/e2022376118</a:t>
            </a:r>
          </a:p>
        </p:txBody>
      </p:sp>
    </p:spTree>
    <p:extLst>
      <p:ext uri="{BB962C8B-B14F-4D97-AF65-F5344CB8AC3E}">
        <p14:creationId xmlns:p14="http://schemas.microsoft.com/office/powerpoint/2010/main" val="1065082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F8D9-FE1C-C94F-8B87-8AB3E9DFF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388336"/>
            <a:ext cx="10637212" cy="1012975"/>
          </a:xfrm>
        </p:spPr>
        <p:txBody>
          <a:bodyPr/>
          <a:lstStyle/>
          <a:p>
            <a:r>
              <a:rPr lang="en-GB" dirty="0"/>
              <a:t>Research question and hypotheses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A0F52-75F7-0241-9570-6C3632C3C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4" y="1570291"/>
            <a:ext cx="10390634" cy="3136153"/>
          </a:xfrm>
        </p:spPr>
        <p:txBody>
          <a:bodyPr/>
          <a:lstStyle/>
          <a:p>
            <a:r>
              <a:rPr lang="en-GB" sz="2600" dirty="0"/>
              <a:t>Does primary school children’s </a:t>
            </a:r>
            <a:r>
              <a:rPr lang="en-GB" sz="2600" b="1" dirty="0"/>
              <a:t>engagement in remote schooling </a:t>
            </a:r>
            <a:r>
              <a:rPr lang="en-GB" sz="2600" dirty="0"/>
              <a:t>during the Spring lockdown differ by family socio-economic status (SES) in Ireland? </a:t>
            </a:r>
          </a:p>
          <a:p>
            <a:endParaRPr lang="en-GB" dirty="0"/>
          </a:p>
          <a:p>
            <a:r>
              <a:rPr lang="en-US" dirty="0"/>
              <a:t>We expect to observe higher levels of engagement with remote schooling in primary school children who: </a:t>
            </a:r>
          </a:p>
          <a:p>
            <a:endParaRPr lang="en-US" b="1" dirty="0"/>
          </a:p>
          <a:p>
            <a:r>
              <a:rPr lang="en-GB" b="1" dirty="0"/>
              <a:t>H1</a:t>
            </a:r>
            <a:r>
              <a:rPr lang="en-GB" dirty="0"/>
              <a:t>: </a:t>
            </a:r>
            <a:r>
              <a:rPr lang="en-US" dirty="0"/>
              <a:t>come from higher SES families.</a:t>
            </a:r>
          </a:p>
          <a:p>
            <a:endParaRPr lang="en-GB" dirty="0"/>
          </a:p>
          <a:p>
            <a:r>
              <a:rPr lang="en-GB" b="1" dirty="0"/>
              <a:t>H2</a:t>
            </a:r>
            <a:r>
              <a:rPr lang="en-GB" dirty="0"/>
              <a:t>: </a:t>
            </a:r>
            <a:r>
              <a:rPr lang="en-US" dirty="0"/>
              <a:t>have better resources for remote learning.</a:t>
            </a:r>
          </a:p>
          <a:p>
            <a:endParaRPr lang="en-GB" dirty="0"/>
          </a:p>
          <a:p>
            <a:r>
              <a:rPr lang="en-GB" b="1" dirty="0"/>
              <a:t>H3</a:t>
            </a:r>
            <a:r>
              <a:rPr lang="en-GB" dirty="0"/>
              <a:t>: </a:t>
            </a:r>
            <a:r>
              <a:rPr lang="en-US" dirty="0"/>
              <a:t>exhibited higher levels of engagement with schooling before the pandemic. 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BC567-3D25-5F4E-980E-C453C1A15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7623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F8D9-FE1C-C94F-8B87-8AB3E9DFF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388336"/>
            <a:ext cx="10637212" cy="1012975"/>
          </a:xfrm>
        </p:spPr>
        <p:txBody>
          <a:bodyPr/>
          <a:lstStyle/>
          <a:p>
            <a:r>
              <a:rPr lang="en-GB" dirty="0"/>
              <a:t>Data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A0F52-75F7-0241-9570-6C3632C3C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6" y="1297295"/>
            <a:ext cx="10987315" cy="31361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Children’s School Lives (CSL) study (https://</a:t>
            </a:r>
            <a:r>
              <a:rPr lang="en-US" b="1" dirty="0" err="1"/>
              <a:t>cslstudy.ie</a:t>
            </a:r>
            <a:r>
              <a:rPr lang="en-US" b="1" dirty="0"/>
              <a:t>). </a:t>
            </a:r>
          </a:p>
          <a:p>
            <a:endParaRPr lang="en-US" dirty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2000" dirty="0"/>
              <a:t>A nationally representative study of primary schools in Ireland, commissioned by the </a:t>
            </a:r>
            <a:r>
              <a:rPr lang="en-GB" sz="2000" dirty="0"/>
              <a:t>National</a:t>
            </a:r>
            <a:r>
              <a:rPr lang="en-US" sz="2000" dirty="0"/>
              <a:t> Council for Curriculum and Assessment and conducted by the School of Education at University College Dublin.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2000" dirty="0"/>
              <a:t>Annual data collection (2019-2025).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2000" dirty="0"/>
              <a:t>Information from children, parents, teachers, and principals. 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Cohort B: 8/9-olds (in 2019). 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Wave 1 (”pre-COVID” </a:t>
            </a:r>
            <a:r>
              <a:rPr lang="en-US" dirty="0"/>
              <a:t>May – July 2019; f2f)</a:t>
            </a:r>
            <a:r>
              <a:rPr lang="en-GB" dirty="0"/>
              <a:t> and Wave 2 (“Spring 2020 Lockdown” </a:t>
            </a:r>
            <a:r>
              <a:rPr lang="en-US" dirty="0"/>
              <a:t>May – July 2020; online</a:t>
            </a:r>
            <a:r>
              <a:rPr lang="en-IE" dirty="0"/>
              <a:t>). 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BC567-3D25-5F4E-980E-C453C1A15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5" name="Content Placeholder 5" descr="Logo&#10;&#10;Description automatically generated with medium confidence">
            <a:extLst>
              <a:ext uri="{FF2B5EF4-FFF2-40B4-BE49-F238E27FC236}">
                <a16:creationId xmlns:a16="http://schemas.microsoft.com/office/drawing/2014/main" id="{F141B220-28CD-914B-9BE8-63FCE2CD4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086" y="-7606"/>
            <a:ext cx="4103914" cy="102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0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F8D9-FE1C-C94F-8B87-8AB3E9DFF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105253"/>
            <a:ext cx="10637212" cy="1012975"/>
          </a:xfrm>
        </p:spPr>
        <p:txBody>
          <a:bodyPr/>
          <a:lstStyle/>
          <a:p>
            <a:r>
              <a:rPr lang="en-GB" dirty="0"/>
              <a:t>Measures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BC567-3D25-5F4E-980E-C453C1A15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9172EF5-32E7-9D43-8935-03FF8A565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909914"/>
            <a:ext cx="10987315" cy="31361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Engagement with remote schooling (Wave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I look forward to home schooling;</a:t>
            </a:r>
            <a:endParaRPr lang="en-IE" dirty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I like doing home schooling; </a:t>
            </a:r>
            <a:endParaRPr lang="en-IE" dirty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I wish I didn’t have to do home schooling;</a:t>
            </a:r>
            <a:endParaRPr lang="en-IE" dirty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I like many things about home schooling; </a:t>
            </a:r>
            <a:endParaRPr lang="en-IE" dirty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Home schooling is interesting and fun.</a:t>
            </a:r>
          </a:p>
          <a:p>
            <a:pPr marL="1257277" lvl="2">
              <a:buFont typeface="Arial" panose="020B0604020202020204" pitchFamily="34" charset="0"/>
              <a:buChar char="•"/>
            </a:pPr>
            <a:r>
              <a:rPr lang="en-US" dirty="0"/>
              <a:t>Responses range from 1 “Never” to 5 “Always”. </a:t>
            </a:r>
          </a:p>
          <a:p>
            <a:pPr marL="1257277" lvl="2">
              <a:buFont typeface="Arial" panose="020B0604020202020204" pitchFamily="34" charset="0"/>
              <a:buChar char="•"/>
            </a:pPr>
            <a:r>
              <a:rPr lang="en-US" dirty="0"/>
              <a:t>Latent factor (mean 100, SD 10). </a:t>
            </a:r>
            <a:endParaRPr lang="en-I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Socio-economic status (Wave 1)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dirty="0"/>
              <a:t>Family affluence scale (cars, computers, family holidays, 0-7).</a:t>
            </a:r>
          </a:p>
          <a:p>
            <a:endParaRPr lang="en-GB" dirty="0"/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166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F8D9-FE1C-C94F-8B87-8AB3E9DFF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105253"/>
            <a:ext cx="10637212" cy="1012975"/>
          </a:xfrm>
        </p:spPr>
        <p:txBody>
          <a:bodyPr/>
          <a:lstStyle/>
          <a:p>
            <a:r>
              <a:rPr lang="en-GB" dirty="0"/>
              <a:t>Measures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BC567-3D25-5F4E-980E-C453C1A15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9172EF5-32E7-9D43-8935-03FF8A565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611740"/>
            <a:ext cx="10987315" cy="3136153"/>
          </a:xfrm>
        </p:spPr>
        <p:txBody>
          <a:bodyPr/>
          <a:lstStyle/>
          <a:p>
            <a:endParaRPr lang="en-GB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Resources for home learning (Wave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Whether the child does their schoolwork on a </a:t>
            </a:r>
            <a:r>
              <a:rPr lang="en-US" u="sng" dirty="0"/>
              <a:t>computer/laptop </a:t>
            </a:r>
            <a:r>
              <a:rPr lang="en-US" dirty="0"/>
              <a:t>at home, as opposed to on a </a:t>
            </a:r>
            <a:r>
              <a:rPr lang="en-US" u="sng" dirty="0"/>
              <a:t>tablet or smart phone </a:t>
            </a:r>
            <a:r>
              <a:rPr lang="en-US" dirty="0"/>
              <a:t>(0/1).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“If I am worried about falling behind in home school, I can get help” (1-5).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“My work in home school is checked” (1-5).</a:t>
            </a:r>
          </a:p>
          <a:p>
            <a:pPr marL="685800" lvl="1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Prior engagement with schooling (Teachers, Wave 1)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How often the child arrived at school without homework (Rarely/Never vs Sometimes/Always).</a:t>
            </a:r>
            <a:endParaRPr lang="en-IE" dirty="0"/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Controls (Wave 1)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GB" dirty="0"/>
              <a:t>Gender, language spoken at home, living with both parents (vs one parent), teacher-reported Strengths and Difficulties Questionnaire scores.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342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F8D9-FE1C-C94F-8B87-8AB3E9DFF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105253"/>
            <a:ext cx="10637212" cy="1012975"/>
          </a:xfrm>
        </p:spPr>
        <p:txBody>
          <a:bodyPr/>
          <a:lstStyle/>
          <a:p>
            <a:r>
              <a:rPr lang="en-GB" dirty="0"/>
              <a:t>Sample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BC567-3D25-5F4E-980E-C453C1A15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9172EF5-32E7-9D43-8935-03FF8A565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611740"/>
            <a:ext cx="10987315" cy="3136153"/>
          </a:xfrm>
        </p:spPr>
        <p:txBody>
          <a:bodyPr/>
          <a:lstStyle/>
          <a:p>
            <a:endParaRPr lang="en-GB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Wave 1: 2,000 children from across 100 schools. 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Wave 2: 725 children from 89 schools; 540 responded. 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Wave 1 + Wave 2 (complete cases): 376 children from 71 schools.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Participation in Wave 2 / analytic sample positively correlated with: </a:t>
            </a:r>
          </a:p>
          <a:p>
            <a:endParaRPr lang="en-US" dirty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Living with both parents;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Higher Family Affluence Scale score;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Speaking English at home;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Coming to school with homework completed (wave 1);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Lower SDQ scores (Emotional Symptoms; Hyperactivity-Inattention). </a:t>
            </a:r>
          </a:p>
          <a:p>
            <a:pPr marL="685800"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 indent="0">
              <a:buNone/>
            </a:pPr>
            <a:endParaRPr lang="en-US" dirty="0"/>
          </a:p>
          <a:p>
            <a:pPr marL="685800" lvl="1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270560"/>
      </p:ext>
    </p:extLst>
  </p:cSld>
  <p:clrMapOvr>
    <a:masterClrMapping/>
  </p:clrMapOvr>
</p:sld>
</file>

<file path=ppt/theme/theme1.xml><?xml version="1.0" encoding="utf-8"?>
<a:theme xmlns:a="http://schemas.openxmlformats.org/drawingml/2006/main" name="TCD">
  <a:themeElements>
    <a:clrScheme name="TCD">
      <a:dk1>
        <a:srgbClr val="0569B9"/>
      </a:dk1>
      <a:lt1>
        <a:sysClr val="window" lastClr="FFFFFF"/>
      </a:lt1>
      <a:dk2>
        <a:srgbClr val="50555A"/>
      </a:dk2>
      <a:lt2>
        <a:srgbClr val="FFFFFF"/>
      </a:lt2>
      <a:accent1>
        <a:srgbClr val="0569B9"/>
      </a:accent1>
      <a:accent2>
        <a:srgbClr val="00AACD"/>
      </a:accent2>
      <a:accent3>
        <a:srgbClr val="00B4AA"/>
      </a:accent3>
      <a:accent4>
        <a:srgbClr val="32D732"/>
      </a:accent4>
      <a:accent5>
        <a:srgbClr val="FF641E"/>
      </a:accent5>
      <a:accent6>
        <a:srgbClr val="823278"/>
      </a:accent6>
      <a:hlink>
        <a:srgbClr val="0569B9"/>
      </a:hlink>
      <a:folHlink>
        <a:srgbClr val="0569B9"/>
      </a:folHlink>
    </a:clrScheme>
    <a:fontScheme name="TCD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900" dirty="0" smtClean="0"/>
        </a:defPPr>
      </a:lstStyle>
    </a:txDef>
  </a:objectDefaults>
  <a:extraClrSchemeLst/>
  <a:custClrLst>
    <a:custClr name="0569B9">
      <a:srgbClr val="0569B9"/>
    </a:custClr>
    <a:custClr name="00AACD">
      <a:srgbClr val="00AACD"/>
    </a:custClr>
    <a:custClr name="50555A">
      <a:srgbClr val="50555A"/>
    </a:custClr>
    <a:custClr name="00B4AA">
      <a:srgbClr val="00B4AA"/>
    </a:custClr>
    <a:custClr name="32D732">
      <a:srgbClr val="32D732"/>
    </a:custClr>
    <a:custClr name="96D700">
      <a:srgbClr val="96D700"/>
    </a:custClr>
    <a:custClr name="D2E100">
      <a:srgbClr val="D2E100"/>
    </a:custClr>
    <a:custClr name="FFD200">
      <a:srgbClr val="FFD200"/>
    </a:custClr>
    <a:custClr name="C8AA78">
      <a:srgbClr val="C8AA78"/>
    </a:custClr>
    <a:custClr name="FF641E">
      <a:srgbClr val="FF641E"/>
    </a:custClr>
    <a:custClr name="DC281E">
      <a:srgbClr val="DC281E"/>
    </a:custClr>
    <a:custClr name="823278">
      <a:srgbClr val="823278"/>
    </a:custClr>
    <a:custClr name="001E69">
      <a:srgbClr val="001E69"/>
    </a:custClr>
  </a:custClrLst>
  <a:extLst>
    <a:ext uri="{05A4C25C-085E-4340-85A3-A5531E510DB2}">
      <thm15:themeFamily xmlns:thm15="http://schemas.microsoft.com/office/thememl/2012/main" name="TCD PowerPoint Template.potx" id="{3FD4EF08-68AF-4013-B6EE-8C410FDC55A0}" vid="{3B775C0D-229C-45E1-96B9-EF40D71C82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1E1930FC8E454AB51AA0B8692A7DA7" ma:contentTypeVersion="0" ma:contentTypeDescription="Create a new document." ma:contentTypeScope="" ma:versionID="c300a7a981c259cde634cc4212fd091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7D3B52-E017-4CC0-A282-DD434CF693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5674C7B-E8C8-4C0D-B748-4499B0A8720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77DC211-2B05-4776-A6BA-86CAA1998DB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TCD</Template>
  <TotalTime>792</TotalTime>
  <Words>1314</Words>
  <Application>Microsoft Macintosh PowerPoint</Application>
  <PresentationFormat>Widescreen</PresentationFormat>
  <Paragraphs>179</Paragraphs>
  <Slides>14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Source Sans Pro</vt:lpstr>
      <vt:lpstr>TCD</vt:lpstr>
      <vt:lpstr>Inequalities in primary school children’s engagement with remote schooling during the Spring 2020 Covid-19 lockdown in Ireland: Evidence from the Children’s School Lives study  Dublin Economic Workshop, September 16th 2021</vt:lpstr>
      <vt:lpstr>Timeline of COVID-19 pandemic in 2019-20 school year  </vt:lpstr>
      <vt:lpstr>COVID-19 and children’s education: the story so far…</vt:lpstr>
      <vt:lpstr>PowerPoint Presentation</vt:lpstr>
      <vt:lpstr>Research question and hypotheses</vt:lpstr>
      <vt:lpstr>Data</vt:lpstr>
      <vt:lpstr>Measures</vt:lpstr>
      <vt:lpstr>Measures</vt:lpstr>
      <vt:lpstr>Sample </vt:lpstr>
      <vt:lpstr>Analysis</vt:lpstr>
      <vt:lpstr>Results </vt:lpstr>
      <vt:lpstr>Key findings </vt:lpstr>
      <vt:lpstr>Bibliography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 consectetuer adipiscing</dc:title>
  <dc:creator>keith@detail.ie</dc:creator>
  <cp:lastModifiedBy>Yekaterina Chzhen</cp:lastModifiedBy>
  <cp:revision>171</cp:revision>
  <dcterms:created xsi:type="dcterms:W3CDTF">2021-05-20T08:55:03Z</dcterms:created>
  <dcterms:modified xsi:type="dcterms:W3CDTF">2021-09-16T11:51:18Z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0x010100C01E1930FC8E454AB51AA0B8692A7DA7</vt:lpwstr>
  </property>
</Properties>
</file>